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6"/>
  </p:notesMasterIdLst>
  <p:sldIdLst>
    <p:sldId id="256" r:id="rId5"/>
    <p:sldId id="617" r:id="rId6"/>
    <p:sldId id="614" r:id="rId7"/>
    <p:sldId id="621" r:id="rId8"/>
    <p:sldId id="623" r:id="rId9"/>
    <p:sldId id="615" r:id="rId10"/>
    <p:sldId id="624" r:id="rId11"/>
    <p:sldId id="622" r:id="rId12"/>
    <p:sldId id="626" r:id="rId13"/>
    <p:sldId id="625" r:id="rId14"/>
    <p:sldId id="454" r:id="rId1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Lst>
        </p14:section>
        <p14:section name="Content" id="{31F9149E-C170-4E61-8C32-78FBFFDAEC9C}">
          <p14:sldIdLst>
            <p14:sldId id="617"/>
            <p14:sldId id="614"/>
            <p14:sldId id="621"/>
            <p14:sldId id="623"/>
            <p14:sldId id="615"/>
            <p14:sldId id="624"/>
            <p14:sldId id="622"/>
            <p14:sldId id="626"/>
            <p14:sldId id="625"/>
          </p14:sldIdLst>
        </p14:section>
        <p14:section name="Exit" id="{26D33BE0-B19C-465D-8801-1598009CC099}">
          <p14:sldIdLst>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Estilo cl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D7AC3CCA-C797-4891-BE02-D94E43425B78}" styleName="Estilo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7612" autoAdjust="0"/>
  </p:normalViewPr>
  <p:slideViewPr>
    <p:cSldViewPr snapToGrid="0">
      <p:cViewPr>
        <p:scale>
          <a:sx n="33" d="100"/>
          <a:sy n="33" d="100"/>
        </p:scale>
        <p:origin x="2142" y="948"/>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2/13/2016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‹Nº›</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3706892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140442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557709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39"/>
            <a:ext cx="11034445" cy="2387600"/>
          </a:xfrm>
          <a:prstGeom prst="rect">
            <a:avLst/>
          </a:prstGeom>
        </p:spPr>
        <p:txBody>
          <a:bodyPr anchor="b">
            <a:noAutofit/>
          </a:bodyPr>
          <a:lstStyle>
            <a:lvl1pPr algn="l">
              <a:defRPr sz="23893">
                <a:solidFill>
                  <a:schemeClr val="bg1"/>
                </a:solidFill>
              </a:defRPr>
            </a:lvl1pPr>
          </a:lstStyle>
          <a:p>
            <a:r>
              <a:rPr lang="en-US" dirty="0" smtClean="0"/>
              <a:t>web</a:t>
            </a:r>
            <a:endParaRPr lang="en-US" dirty="0"/>
          </a:p>
        </p:txBody>
      </p:sp>
    </p:spTree>
    <p:extLst>
      <p:ext uri="{BB962C8B-B14F-4D97-AF65-F5344CB8AC3E}">
        <p14:creationId xmlns:p14="http://schemas.microsoft.com/office/powerpoint/2010/main" val="1898672304"/>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a:prstGeom prst="rect">
            <a:avLst/>
          </a:prstGeom>
        </p:spPr>
        <p:txBody>
          <a:bodyPr/>
          <a:lstStyle>
            <a:lvl1pPr>
              <a:defRPr sz="5398"/>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a:prstGeom prst="rect">
            <a:avLst/>
          </a:prstGeom>
        </p:spPr>
        <p:txBody>
          <a:bodyPr/>
          <a:lstStyle>
            <a:lvl1pPr marL="3174" indent="0">
              <a:spcBef>
                <a:spcPts val="0"/>
              </a:spcBef>
              <a:spcAft>
                <a:spcPts val="900"/>
              </a:spcAft>
              <a:buSzPct val="80000"/>
              <a:buFont typeface="Arial" pitchFamily="34" charset="0"/>
              <a:buNone/>
              <a:defRPr sz="3999" spc="-100" baseline="0">
                <a:gradFill>
                  <a:gsLst>
                    <a:gs pos="0">
                      <a:srgbClr val="595959"/>
                    </a:gs>
                    <a:gs pos="86000">
                      <a:srgbClr val="595959"/>
                    </a:gs>
                  </a:gsLst>
                  <a:lin ang="5400000" scaled="0"/>
                </a:gradFill>
                <a:latin typeface="Segoe UI Light" pitchFamily="34" charset="0"/>
              </a:defRPr>
            </a:lvl1pPr>
            <a:lvl2pPr marL="3174" indent="0">
              <a:spcBef>
                <a:spcPts val="0"/>
              </a:spcBef>
              <a:buSzPct val="80000"/>
              <a:buFont typeface="Arial" pitchFamily="34" charset="0"/>
              <a:buNone/>
              <a:defRPr sz="1999" spc="-50" baseline="0">
                <a:gradFill>
                  <a:gsLst>
                    <a:gs pos="0">
                      <a:srgbClr val="595959"/>
                    </a:gs>
                    <a:gs pos="86000">
                      <a:srgbClr val="595959"/>
                    </a:gs>
                  </a:gsLst>
                  <a:lin ang="5400000" scaled="0"/>
                </a:gradFill>
              </a:defRPr>
            </a:lvl2pPr>
            <a:lvl3pPr marL="1258510" indent="-403104">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482" indent="-34597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931" indent="-3364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975836738"/>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69240" y="5670380"/>
            <a:ext cx="11653523" cy="896552"/>
          </a:xfrm>
        </p:spPr>
        <p:txBody>
          <a:bodyPr lIns="182880" tIns="146304" rIns="182880" bIns="146304" anchor="b">
            <a:noAutofit/>
          </a:bodyPr>
          <a:lstStyle>
            <a:lvl1pPr>
              <a:defRPr sz="1960" baseline="0">
                <a:latin typeface="+mn-lt"/>
              </a:defRPr>
            </a:lvl1pPr>
          </a:lstStyle>
          <a:p>
            <a:pPr lvl="0"/>
            <a:r>
              <a:rPr lang="en-US" dirty="0" smtClean="0"/>
              <a:t>Click to edit Master text styles</a:t>
            </a:r>
            <a:endParaRPr lang="en-US" dirty="0"/>
          </a:p>
        </p:txBody>
      </p:sp>
      <p:sp>
        <p:nvSpPr>
          <p:cNvPr id="2" name="Title 1"/>
          <p:cNvSpPr>
            <a:spLocks noGrp="1"/>
          </p:cNvSpPr>
          <p:nvPr>
            <p:ph type="title"/>
          </p:nvPr>
        </p:nvSpPr>
        <p:spPr>
          <a:xfrm>
            <a:off x="269240" y="2084174"/>
            <a:ext cx="11653523" cy="894996"/>
          </a:xfrm>
        </p:spPr>
        <p:txBody>
          <a:bodyPr/>
          <a:lstStyle>
            <a:lvl1pPr>
              <a:defRPr sz="5292"/>
            </a:lvl1pPr>
          </a:lstStyle>
          <a:p>
            <a:r>
              <a:rPr lang="en-US" dirty="0" smtClean="0"/>
              <a:t>Click to edit Master title style</a:t>
            </a:r>
            <a:endParaRPr lang="en-US" dirty="0"/>
          </a:p>
        </p:txBody>
      </p:sp>
    </p:spTree>
    <p:extLst>
      <p:ext uri="{BB962C8B-B14F-4D97-AF65-F5344CB8AC3E}">
        <p14:creationId xmlns:p14="http://schemas.microsoft.com/office/powerpoint/2010/main" val="326774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777" r:id="rId33"/>
    <p:sldLayoutId id="2147483778" r:id="rId34"/>
    <p:sldLayoutId id="2147483779" r:id="rId35"/>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5.xml"/><Relationship Id="rId5" Type="http://schemas.openxmlformats.org/officeDocument/2006/relationships/image" Target="../media/image14.jpe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backbonejs.org/" TargetMode="External"/><Relationship Id="rId2" Type="http://schemas.openxmlformats.org/officeDocument/2006/relationships/hyperlink" Target="http://angularjs.org/" TargetMode="External"/><Relationship Id="rId1" Type="http://schemas.openxmlformats.org/officeDocument/2006/relationships/slideLayout" Target="../slideLayouts/slideLayout21.xml"/><Relationship Id="rId5" Type="http://schemas.openxmlformats.org/officeDocument/2006/relationships/image" Target="../media/image16.jpeg"/><Relationship Id="rId4" Type="http://schemas.openxmlformats.org/officeDocument/2006/relationships/hyperlink" Target="http://emberjs.or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a:t>
            </a:r>
            <a:r>
              <a:rPr lang="en-US" dirty="0" err="1" smtClean="0"/>
              <a:t>Cloudcamp</a:t>
            </a:r>
            <a:endParaRPr lang="en-US" dirty="0"/>
          </a:p>
        </p:txBody>
      </p:sp>
      <p:sp>
        <p:nvSpPr>
          <p:cNvPr id="3" name="Text Placeholder 2"/>
          <p:cNvSpPr>
            <a:spLocks noGrp="1"/>
          </p:cNvSpPr>
          <p:nvPr>
            <p:ph type="body" sz="quarter" idx="10"/>
          </p:nvPr>
        </p:nvSpPr>
        <p:spPr/>
        <p:txBody>
          <a:bodyPr/>
          <a:lstStyle/>
          <a:p>
            <a:r>
              <a:rPr lang="es-CO" dirty="0" smtClean="0"/>
              <a:t>Andrés Londoño</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s-CO" noProof="1" smtClean="0"/>
              <a:t>¿Listos para el Lab?</a:t>
            </a:r>
            <a:endParaRPr lang="en-US" dirty="0"/>
          </a:p>
        </p:txBody>
      </p:sp>
    </p:spTree>
    <p:extLst>
      <p:ext uri="{BB962C8B-B14F-4D97-AF65-F5344CB8AC3E}">
        <p14:creationId xmlns:p14="http://schemas.microsoft.com/office/powerpoint/2010/main" val="2082104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89" y="894"/>
            <a:ext cx="3519249" cy="939464"/>
          </a:xfrm>
          <a:solidFill>
            <a:schemeClr val="bg2">
              <a:lumMod val="25000"/>
              <a:alpha val="70000"/>
            </a:schemeClr>
          </a:solidFill>
        </p:spPr>
        <p:txBody>
          <a:bodyPr>
            <a:normAutofit/>
          </a:bodyPr>
          <a:lstStyle/>
          <a:p>
            <a:r>
              <a:rPr lang="es-CO" dirty="0" smtClean="0"/>
              <a:t>Contacto</a:t>
            </a:r>
            <a:endParaRPr lang="es-CO" dirty="0"/>
          </a:p>
        </p:txBody>
      </p:sp>
      <p:grpSp>
        <p:nvGrpSpPr>
          <p:cNvPr id="16" name="Grupo 15"/>
          <p:cNvGrpSpPr/>
          <p:nvPr/>
        </p:nvGrpSpPr>
        <p:grpSpPr>
          <a:xfrm>
            <a:off x="4854578" y="1676857"/>
            <a:ext cx="6400720" cy="3408099"/>
            <a:chOff x="6343136" y="1711209"/>
            <a:chExt cx="5494637" cy="3408987"/>
          </a:xfrm>
          <a:solidFill>
            <a:schemeClr val="bg2">
              <a:lumMod val="25000"/>
              <a:alpha val="70000"/>
            </a:schemeClr>
          </a:solidFill>
        </p:grpSpPr>
        <p:sp>
          <p:nvSpPr>
            <p:cNvPr id="4" name="Subtitle 2"/>
            <p:cNvSpPr txBox="1">
              <a:spLocks/>
            </p:cNvSpPr>
            <p:nvPr/>
          </p:nvSpPr>
          <p:spPr>
            <a:xfrm>
              <a:off x="6343136" y="1711209"/>
              <a:ext cx="5494637" cy="3408987"/>
            </a:xfrm>
            <a:prstGeom prst="rect">
              <a:avLst/>
            </a:prstGeom>
            <a:grpFill/>
          </p:spPr>
          <p:txBody>
            <a:bodyPr/>
            <a:lstStyle>
              <a:lvl1pPr marL="0" indent="0" algn="l" defTabSz="914166" rtl="0" eaLnBrk="1" latinLnBrk="0" hangingPunct="1">
                <a:spcBef>
                  <a:spcPct val="20000"/>
                </a:spcBef>
                <a:buFont typeface="Arial" pitchFamily="34" charset="0"/>
                <a:buNone/>
                <a:defRPr sz="3600" kern="1200">
                  <a:gradFill>
                    <a:gsLst>
                      <a:gs pos="66981">
                        <a:schemeClr val="tx1">
                          <a:lumMod val="75000"/>
                          <a:lumOff val="25000"/>
                        </a:schemeClr>
                      </a:gs>
                      <a:gs pos="0">
                        <a:schemeClr val="tx1">
                          <a:lumMod val="75000"/>
                          <a:lumOff val="25000"/>
                        </a:schemeClr>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66981">
                        <a:schemeClr val="tx1">
                          <a:lumMod val="75000"/>
                          <a:lumOff val="25000"/>
                        </a:schemeClr>
                      </a:gs>
                      <a:gs pos="0">
                        <a:schemeClr val="tx1">
                          <a:lumMod val="75000"/>
                          <a:lumOff val="25000"/>
                        </a:schemeClr>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CO" sz="3528" b="1" dirty="0" smtClean="0">
                  <a:solidFill>
                    <a:schemeClr val="bg1"/>
                  </a:solidFill>
                  <a:latin typeface="Segoe UI Light" panose="020B0502040204020203" pitchFamily="34" charset="0"/>
                  <a:cs typeface="Segoe UI Light" panose="020B0502040204020203" pitchFamily="34" charset="0"/>
                </a:rPr>
                <a:t>Andrés Londoño</a:t>
              </a:r>
              <a:endParaRPr lang="es-CO" sz="3528" b="1" dirty="0">
                <a:solidFill>
                  <a:schemeClr val="bg1"/>
                </a:solidFill>
                <a:latin typeface="Segoe UI Light" panose="020B0502040204020203" pitchFamily="34" charset="0"/>
                <a:cs typeface="Segoe UI Light" panose="020B0502040204020203" pitchFamily="34" charset="0"/>
              </a:endParaRPr>
            </a:p>
            <a:p>
              <a:r>
                <a:rPr lang="es-CO" sz="3528" b="1" dirty="0" err="1" smtClean="0">
                  <a:solidFill>
                    <a:schemeClr val="bg1"/>
                  </a:solidFill>
                  <a:latin typeface="Segoe UI Light" panose="020B0502040204020203" pitchFamily="34" charset="0"/>
                  <a:cs typeface="Segoe UI Light" panose="020B0502040204020203" pitchFamily="34" charset="0"/>
                </a:rPr>
                <a:t>MSPartner</a:t>
              </a:r>
              <a:r>
                <a:rPr lang="es-CO" sz="3528" b="1" dirty="0" smtClean="0">
                  <a:solidFill>
                    <a:schemeClr val="bg1"/>
                  </a:solidFill>
                  <a:latin typeface="Segoe UI Light" panose="020B0502040204020203" pitchFamily="34" charset="0"/>
                  <a:cs typeface="Segoe UI Light" panose="020B0502040204020203" pitchFamily="34" charset="0"/>
                </a:rPr>
                <a:t> and </a:t>
              </a:r>
              <a:r>
                <a:rPr lang="es-CO" sz="3528" b="1" dirty="0" err="1" smtClean="0">
                  <a:solidFill>
                    <a:schemeClr val="bg1"/>
                  </a:solidFill>
                  <a:latin typeface="Segoe UI Light" panose="020B0502040204020203" pitchFamily="34" charset="0"/>
                  <a:cs typeface="Segoe UI Light" panose="020B0502040204020203" pitchFamily="34" charset="0"/>
                </a:rPr>
                <a:t>Influencer</a:t>
              </a:r>
              <a:endParaRPr lang="es-CO" sz="3528" b="1" dirty="0">
                <a:solidFill>
                  <a:schemeClr val="bg1"/>
                </a:solidFill>
                <a:latin typeface="Segoe UI Light" panose="020B0502040204020203" pitchFamily="34" charset="0"/>
                <a:cs typeface="Segoe UI Light" panose="020B0502040204020203" pitchFamily="34" charset="0"/>
              </a:endParaRPr>
            </a:p>
            <a:p>
              <a:r>
                <a:rPr lang="es-CO" sz="3528" dirty="0">
                  <a:solidFill>
                    <a:schemeClr val="bg1"/>
                  </a:solidFill>
                  <a:latin typeface="Segoe UI Light" panose="020B0502040204020203" pitchFamily="34" charset="0"/>
                  <a:cs typeface="Segoe UI Light" panose="020B0502040204020203" pitchFamily="34" charset="0"/>
                </a:rPr>
                <a:t>      </a:t>
              </a:r>
              <a:r>
                <a:rPr lang="es-CO" sz="3528" dirty="0" smtClean="0">
                  <a:solidFill>
                    <a:schemeClr val="bg1"/>
                  </a:solidFill>
                  <a:latin typeface="Segoe UI Light" panose="020B0502040204020203" pitchFamily="34" charset="0"/>
                  <a:cs typeface="Segoe UI Light" panose="020B0502040204020203" pitchFamily="34" charset="0"/>
                </a:rPr>
                <a:t> @</a:t>
              </a:r>
              <a:r>
                <a:rPr lang="es-CO" sz="3528" dirty="0" err="1" smtClean="0">
                  <a:solidFill>
                    <a:schemeClr val="bg1"/>
                  </a:solidFill>
                  <a:latin typeface="Segoe UI Light" panose="020B0502040204020203" pitchFamily="34" charset="0"/>
                  <a:cs typeface="Segoe UI Light" panose="020B0502040204020203" pitchFamily="34" charset="0"/>
                </a:rPr>
                <a:t>andreslon</a:t>
              </a:r>
              <a:endParaRPr lang="es-CO" sz="3528" dirty="0">
                <a:solidFill>
                  <a:schemeClr val="bg1"/>
                </a:solidFill>
                <a:latin typeface="Segoe UI Light" panose="020B0502040204020203" pitchFamily="34" charset="0"/>
                <a:cs typeface="Segoe UI Light" panose="020B0502040204020203" pitchFamily="34" charset="0"/>
              </a:endParaRPr>
            </a:p>
            <a:p>
              <a:r>
                <a:rPr lang="es-CO" sz="3528" dirty="0">
                  <a:solidFill>
                    <a:schemeClr val="bg1"/>
                  </a:solidFill>
                  <a:latin typeface="Segoe UI Light" panose="020B0502040204020203" pitchFamily="34" charset="0"/>
                  <a:cs typeface="Segoe UI Light" panose="020B0502040204020203" pitchFamily="34" charset="0"/>
                </a:rPr>
                <a:t>      </a:t>
              </a:r>
              <a:r>
                <a:rPr lang="es-CO" sz="3528" dirty="0" smtClean="0">
                  <a:solidFill>
                    <a:schemeClr val="bg1"/>
                  </a:solidFill>
                  <a:latin typeface="Segoe UI Light" panose="020B0502040204020203" pitchFamily="34" charset="0"/>
                  <a:cs typeface="Segoe UI Light" panose="020B0502040204020203" pitchFamily="34" charset="0"/>
                </a:rPr>
                <a:t> </a:t>
              </a:r>
              <a:r>
                <a:rPr lang="es-CO" sz="3528" dirty="0" err="1" smtClean="0">
                  <a:solidFill>
                    <a:schemeClr val="bg1"/>
                  </a:solidFill>
                  <a:latin typeface="Segoe UI Light" panose="020B0502040204020203" pitchFamily="34" charset="0"/>
                  <a:cs typeface="Segoe UI Light" panose="020B0502040204020203" pitchFamily="34" charset="0"/>
                </a:rPr>
                <a:t>geeklon</a:t>
              </a:r>
              <a:endParaRPr lang="es-CO" sz="3528" dirty="0">
                <a:solidFill>
                  <a:schemeClr val="bg1"/>
                </a:solidFill>
                <a:latin typeface="Segoe UI Light" panose="020B0502040204020203" pitchFamily="34" charset="0"/>
                <a:cs typeface="Segoe UI Light" panose="020B0502040204020203" pitchFamily="34" charset="0"/>
              </a:endParaRPr>
            </a:p>
            <a:p>
              <a:r>
                <a:rPr lang="es-CO" sz="3528" dirty="0">
                  <a:solidFill>
                    <a:schemeClr val="bg1"/>
                  </a:solidFill>
                  <a:latin typeface="Segoe UI Light" panose="020B0502040204020203" pitchFamily="34" charset="0"/>
                  <a:cs typeface="Segoe UI Light" panose="020B0502040204020203" pitchFamily="34" charset="0"/>
                </a:rPr>
                <a:t>      </a:t>
              </a:r>
              <a:r>
                <a:rPr lang="es-CO" sz="3528" dirty="0" smtClean="0">
                  <a:solidFill>
                    <a:schemeClr val="bg1"/>
                  </a:solidFill>
                  <a:latin typeface="Segoe UI Light" panose="020B0502040204020203" pitchFamily="34" charset="0"/>
                  <a:cs typeface="Segoe UI Light" panose="020B0502040204020203" pitchFamily="34" charset="0"/>
                </a:rPr>
                <a:t> andreslonblog.blogspot.com</a:t>
              </a:r>
              <a:endParaRPr lang="es-CO" sz="3528" dirty="0">
                <a:solidFill>
                  <a:schemeClr val="bg1"/>
                </a:solidFill>
                <a:latin typeface="Segoe UI Light" panose="020B0502040204020203" pitchFamily="34" charset="0"/>
                <a:cs typeface="Segoe UI Light" panose="020B0502040204020203" pitchFamily="34" charset="0"/>
              </a:endParaRPr>
            </a:p>
            <a:p>
              <a:r>
                <a:rPr lang="es-CO" sz="3528" dirty="0">
                  <a:solidFill>
                    <a:schemeClr val="bg1"/>
                  </a:solidFill>
                  <a:latin typeface="Segoe UI Light" panose="020B0502040204020203" pitchFamily="34" charset="0"/>
                  <a:cs typeface="Segoe UI Light" panose="020B0502040204020203" pitchFamily="34" charset="0"/>
                </a:rPr>
                <a:t>      </a:t>
              </a:r>
            </a:p>
          </p:txBody>
        </p:sp>
        <p:grpSp>
          <p:nvGrpSpPr>
            <p:cNvPr id="15" name="Grupo 14"/>
            <p:cNvGrpSpPr/>
            <p:nvPr/>
          </p:nvGrpSpPr>
          <p:grpSpPr>
            <a:xfrm>
              <a:off x="6457085" y="3025517"/>
              <a:ext cx="607659" cy="1282754"/>
              <a:chOff x="6251137" y="3025517"/>
              <a:chExt cx="607659" cy="1282754"/>
            </a:xfrm>
            <a:grpFill/>
          </p:grpSpPr>
          <p:pic>
            <p:nvPicPr>
              <p:cNvPr id="13" name="Imagen 12"/>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251545" y="3701020"/>
                <a:ext cx="607251" cy="607251"/>
              </a:xfrm>
              <a:prstGeom prst="rect">
                <a:avLst/>
              </a:prstGeom>
              <a:grpFill/>
            </p:spPr>
          </p:pic>
          <p:pic>
            <p:nvPicPr>
              <p:cNvPr id="14" name="Imagen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251137" y="3025517"/>
                <a:ext cx="594047" cy="594047"/>
              </a:xfrm>
              <a:prstGeom prst="rect">
                <a:avLst/>
              </a:prstGeom>
              <a:grpFill/>
            </p:spPr>
          </p:pic>
        </p:grpSp>
      </p:grpSp>
      <p:pic>
        <p:nvPicPr>
          <p:cNvPr id="5" name="Imagen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7769" y="6323846"/>
            <a:ext cx="2160427" cy="462144"/>
          </a:xfrm>
          <a:prstGeom prst="rect">
            <a:avLst/>
          </a:prstGeom>
        </p:spPr>
      </p:pic>
      <p:pic>
        <p:nvPicPr>
          <p:cNvPr id="3074" name="Picture 2" descr="http://andreslonblob.blob.core.windows.net/images/Me.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1282" y="1852806"/>
            <a:ext cx="3495366" cy="3508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26970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6000" dirty="0" smtClean="0"/>
              <a:t>El </a:t>
            </a:r>
            <a:r>
              <a:rPr lang="en-US" sz="6000" dirty="0" err="1" smtClean="0"/>
              <a:t>Repositorio</a:t>
            </a:r>
            <a:endParaRPr lang="en-US" sz="6000" dirty="0"/>
          </a:p>
        </p:txBody>
      </p:sp>
      <p:sp>
        <p:nvSpPr>
          <p:cNvPr id="2" name="Text Placeholder 1"/>
          <p:cNvSpPr>
            <a:spLocks noGrp="1"/>
          </p:cNvSpPr>
          <p:nvPr>
            <p:ph sz="quarter" idx="10"/>
          </p:nvPr>
        </p:nvSpPr>
        <p:spPr/>
        <p:txBody>
          <a:bodyPr/>
          <a:lstStyle/>
          <a:p>
            <a:pPr marL="0" indent="0">
              <a:buNone/>
            </a:pPr>
            <a:endParaRPr lang="es-CO" sz="5400" dirty="0" smtClean="0"/>
          </a:p>
          <a:p>
            <a:pPr marL="0" indent="0">
              <a:buNone/>
            </a:pPr>
            <a:endParaRPr lang="es-CO" sz="5400" dirty="0"/>
          </a:p>
          <a:p>
            <a:pPr marL="0" indent="0" algn="ctr">
              <a:buNone/>
            </a:pPr>
            <a:r>
              <a:rPr lang="en-US" sz="5400" dirty="0" smtClean="0"/>
              <a:t>github.com/</a:t>
            </a:r>
            <a:r>
              <a:rPr lang="en-US" sz="5400" dirty="0" smtClean="0">
                <a:solidFill>
                  <a:schemeClr val="accent6">
                    <a:lumMod val="40000"/>
                    <a:lumOff val="60000"/>
                  </a:schemeClr>
                </a:solidFill>
              </a:rPr>
              <a:t>Ninja-Labs</a:t>
            </a:r>
            <a:r>
              <a:rPr lang="en-US" sz="5400" dirty="0" smtClean="0"/>
              <a:t>/</a:t>
            </a:r>
            <a:r>
              <a:rPr lang="en-US" sz="5400" dirty="0" smtClean="0">
                <a:solidFill>
                  <a:schemeClr val="accent1">
                    <a:lumMod val="60000"/>
                    <a:lumOff val="40000"/>
                  </a:schemeClr>
                </a:solidFill>
              </a:rPr>
              <a:t>azure</a:t>
            </a:r>
          </a:p>
          <a:p>
            <a:pPr marL="0" indent="0" algn="ctr">
              <a:buNone/>
            </a:pPr>
            <a:r>
              <a:rPr lang="en-US" sz="5400" dirty="0" smtClean="0">
                <a:solidFill>
                  <a:schemeClr val="accent1">
                    <a:lumMod val="60000"/>
                    <a:lumOff val="40000"/>
                  </a:schemeClr>
                </a:solidFill>
                <a:sym typeface="Wingdings" panose="05000000000000000000" pitchFamily="2" charset="2"/>
              </a:rPr>
              <a:t> </a:t>
            </a:r>
            <a:r>
              <a:rPr lang="en-US" sz="5400" dirty="0">
                <a:solidFill>
                  <a:schemeClr val="accent1">
                    <a:lumMod val="60000"/>
                    <a:lumOff val="40000"/>
                  </a:schemeClr>
                </a:solidFill>
                <a:sym typeface="Wingdings" panose="05000000000000000000" pitchFamily="2" charset="2"/>
              </a:rPr>
              <a:t>8. </a:t>
            </a:r>
            <a:r>
              <a:rPr lang="en-US" sz="5400" dirty="0" err="1">
                <a:solidFill>
                  <a:schemeClr val="accent1">
                    <a:lumMod val="60000"/>
                    <a:lumOff val="40000"/>
                  </a:schemeClr>
                </a:solidFill>
                <a:sym typeface="Wingdings" panose="05000000000000000000" pitchFamily="2" charset="2"/>
              </a:rPr>
              <a:t>WebApps</a:t>
            </a:r>
            <a:r>
              <a:rPr lang="en-US" sz="5400" dirty="0">
                <a:solidFill>
                  <a:schemeClr val="accent1">
                    <a:lumMod val="60000"/>
                    <a:lumOff val="40000"/>
                  </a:schemeClr>
                </a:solidFill>
                <a:sym typeface="Wingdings" panose="05000000000000000000" pitchFamily="2" charset="2"/>
              </a:rPr>
              <a:t> MVC 5 and </a:t>
            </a:r>
            <a:r>
              <a:rPr lang="en-US" sz="5400" dirty="0" err="1">
                <a:solidFill>
                  <a:schemeClr val="accent1">
                    <a:lumMod val="60000"/>
                    <a:lumOff val="40000"/>
                  </a:schemeClr>
                </a:solidFill>
                <a:sym typeface="Wingdings" panose="05000000000000000000" pitchFamily="2" charset="2"/>
              </a:rPr>
              <a:t>Javascript</a:t>
            </a:r>
            <a:r>
              <a:rPr lang="en-US" sz="5400" dirty="0">
                <a:solidFill>
                  <a:schemeClr val="accent1">
                    <a:lumMod val="60000"/>
                    <a:lumOff val="40000"/>
                  </a:schemeClr>
                </a:solidFill>
                <a:sym typeface="Wingdings" panose="05000000000000000000" pitchFamily="2" charset="2"/>
              </a:rPr>
              <a:t> </a:t>
            </a:r>
            <a:r>
              <a:rPr lang="en-US" sz="5400" dirty="0" err="1">
                <a:solidFill>
                  <a:schemeClr val="accent1">
                    <a:lumMod val="60000"/>
                    <a:lumOff val="40000"/>
                  </a:schemeClr>
                </a:solidFill>
                <a:sym typeface="Wingdings" panose="05000000000000000000" pitchFamily="2" charset="2"/>
              </a:rPr>
              <a:t>fwks</a:t>
            </a:r>
            <a:r>
              <a:rPr lang="en-US" sz="5400" dirty="0">
                <a:solidFill>
                  <a:schemeClr val="accent1">
                    <a:lumMod val="60000"/>
                    <a:lumOff val="40000"/>
                  </a:schemeClr>
                </a:solidFill>
                <a:sym typeface="Wingdings" panose="05000000000000000000" pitchFamily="2" charset="2"/>
              </a:rPr>
              <a:t> </a:t>
            </a:r>
            <a:r>
              <a:rPr lang="en-US" sz="5400" dirty="0" smtClean="0">
                <a:solidFill>
                  <a:schemeClr val="accent1">
                    <a:lumMod val="60000"/>
                    <a:lumOff val="40000"/>
                  </a:schemeClr>
                </a:solidFill>
                <a:sym typeface="Wingdings" panose="05000000000000000000" pitchFamily="2" charset="2"/>
              </a:rPr>
              <a:t> </a:t>
            </a:r>
            <a:r>
              <a:rPr lang="en-US" sz="5400" dirty="0">
                <a:solidFill>
                  <a:schemeClr val="accent1">
                    <a:lumMod val="60000"/>
                    <a:lumOff val="40000"/>
                  </a:schemeClr>
                </a:solidFill>
                <a:sym typeface="Wingdings" panose="05000000000000000000" pitchFamily="2" charset="2"/>
              </a:rPr>
              <a:t>Lab 1</a:t>
            </a:r>
            <a:endParaRPr lang="en-US" sz="5400" dirty="0">
              <a:solidFill>
                <a:schemeClr val="accent1">
                  <a:lumMod val="60000"/>
                  <a:lumOff val="40000"/>
                </a:schemeClr>
              </a:solidFill>
            </a:endParaRPr>
          </a:p>
        </p:txBody>
      </p:sp>
    </p:spTree>
    <p:extLst>
      <p:ext uri="{BB962C8B-B14F-4D97-AF65-F5344CB8AC3E}">
        <p14:creationId xmlns:p14="http://schemas.microsoft.com/office/powerpoint/2010/main" val="11933599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6000" dirty="0"/>
              <a:t>ASP.NET MVC 5</a:t>
            </a:r>
            <a:endParaRPr lang="en-US" sz="6000" dirty="0"/>
          </a:p>
        </p:txBody>
      </p:sp>
      <p:sp>
        <p:nvSpPr>
          <p:cNvPr id="5" name="Text Placeholder 1"/>
          <p:cNvSpPr>
            <a:spLocks noGrp="1"/>
          </p:cNvSpPr>
          <p:nvPr>
            <p:ph sz="quarter" idx="10"/>
          </p:nvPr>
        </p:nvSpPr>
        <p:spPr>
          <a:xfrm>
            <a:off x="274390" y="1620253"/>
            <a:ext cx="11586683" cy="4780548"/>
          </a:xfrm>
        </p:spPr>
        <p:txBody>
          <a:bodyPr/>
          <a:lstStyle/>
          <a:p>
            <a:pPr>
              <a:buFont typeface="Arial" panose="020B0604020202020204" pitchFamily="34" charset="0"/>
              <a:buChar char="•"/>
            </a:pPr>
            <a:r>
              <a:rPr lang="es-ES" sz="2400" dirty="0">
                <a:latin typeface="Tahoma" panose="020B0604030504040204" pitchFamily="34" charset="0"/>
                <a:ea typeface="Tahoma" panose="020B0604030504040204" pitchFamily="34" charset="0"/>
                <a:cs typeface="Tahoma" panose="020B0604030504040204" pitchFamily="34" charset="0"/>
              </a:rPr>
              <a:t>ASP.NET MVC es la </a:t>
            </a:r>
            <a:r>
              <a:rPr lang="es-ES" sz="2400" b="1" dirty="0">
                <a:latin typeface="Tahoma" panose="020B0604030504040204" pitchFamily="34" charset="0"/>
                <a:ea typeface="Tahoma" panose="020B0604030504040204" pitchFamily="34" charset="0"/>
                <a:cs typeface="Tahoma" panose="020B0604030504040204" pitchFamily="34" charset="0"/>
              </a:rPr>
              <a:t>plataforma de desarrollo web de Microsoft</a:t>
            </a:r>
            <a:r>
              <a:rPr lang="es-ES" sz="2400" dirty="0">
                <a:latin typeface="Tahoma" panose="020B0604030504040204" pitchFamily="34" charset="0"/>
                <a:ea typeface="Tahoma" panose="020B0604030504040204" pitchFamily="34" charset="0"/>
                <a:cs typeface="Tahoma" panose="020B0604030504040204" pitchFamily="34" charset="0"/>
              </a:rPr>
              <a:t> basada en el conocido </a:t>
            </a:r>
            <a:r>
              <a:rPr lang="es-ES" sz="2400" b="1" dirty="0">
                <a:latin typeface="Tahoma" panose="020B0604030504040204" pitchFamily="34" charset="0"/>
                <a:ea typeface="Tahoma" panose="020B0604030504040204" pitchFamily="34" charset="0"/>
                <a:cs typeface="Tahoma" panose="020B0604030504040204" pitchFamily="34" charset="0"/>
              </a:rPr>
              <a:t>patrón Modelo-Vista-Controlador</a:t>
            </a:r>
            <a:r>
              <a:rPr lang="es-ES" sz="2400" dirty="0">
                <a:latin typeface="Tahoma" panose="020B0604030504040204" pitchFamily="34" charset="0"/>
                <a:ea typeface="Tahoma" panose="020B0604030504040204" pitchFamily="34" charset="0"/>
                <a:cs typeface="Tahoma" panose="020B0604030504040204" pitchFamily="34" charset="0"/>
              </a:rPr>
              <a:t>. Es </a:t>
            </a:r>
            <a:r>
              <a:rPr lang="es-ES" sz="2400" b="1" dirty="0">
                <a:latin typeface="Tahoma" panose="020B0604030504040204" pitchFamily="34" charset="0"/>
                <a:ea typeface="Tahoma" panose="020B0604030504040204" pitchFamily="34" charset="0"/>
                <a:cs typeface="Tahoma" panose="020B0604030504040204" pitchFamily="34" charset="0"/>
              </a:rPr>
              <a:t>gratuita, Open </a:t>
            </a:r>
            <a:r>
              <a:rPr lang="es-ES" sz="2400" b="1" dirty="0" err="1">
                <a:latin typeface="Tahoma" panose="020B0604030504040204" pitchFamily="34" charset="0"/>
                <a:ea typeface="Tahoma" panose="020B0604030504040204" pitchFamily="34" charset="0"/>
                <a:cs typeface="Tahoma" panose="020B0604030504040204" pitchFamily="34" charset="0"/>
              </a:rPr>
              <a:t>Source</a:t>
            </a:r>
            <a:r>
              <a:rPr lang="es-ES" sz="2400" b="1" dirty="0">
                <a:latin typeface="Tahoma" panose="020B0604030504040204" pitchFamily="34" charset="0"/>
                <a:ea typeface="Tahoma" panose="020B0604030504040204" pitchFamily="34" charset="0"/>
                <a:cs typeface="Tahoma" panose="020B0604030504040204" pitchFamily="34" charset="0"/>
              </a:rPr>
              <a:t>,</a:t>
            </a:r>
            <a:r>
              <a:rPr lang="es-ES" sz="2400" dirty="0">
                <a:latin typeface="Tahoma" panose="020B0604030504040204" pitchFamily="34" charset="0"/>
                <a:ea typeface="Tahoma" panose="020B0604030504040204" pitchFamily="34" charset="0"/>
                <a:cs typeface="Tahoma" panose="020B0604030504040204" pitchFamily="34" charset="0"/>
              </a:rPr>
              <a:t> está incluida de serie en Visual Studio y aporta interesantes características a la colección de herramientas del programador Web.</a:t>
            </a:r>
            <a:endParaRPr lang="es-CO" sz="3200" noProof="1" smtClean="0">
              <a:latin typeface="Tahoma" panose="020B0604030504040204" pitchFamily="34" charset="0"/>
              <a:ea typeface="Tahoma" panose="020B0604030504040204" pitchFamily="34" charset="0"/>
              <a:cs typeface="Tahoma" panose="020B0604030504040204" pitchFamily="34" charset="0"/>
            </a:endParaRPr>
          </a:p>
        </p:txBody>
      </p:sp>
      <p:pic>
        <p:nvPicPr>
          <p:cNvPr id="2050" name="Picture 2" descr="http://symfony.com/legacy/images/jobeet/1_4/04/mv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0172" y="3252243"/>
            <a:ext cx="4294925" cy="34359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103357"/>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Angular </a:t>
            </a:r>
            <a:r>
              <a:rPr lang="en-US" dirty="0" err="1" smtClean="0"/>
              <a:t>Js</a:t>
            </a:r>
            <a:endParaRPr lang="en-US" dirty="0"/>
          </a:p>
        </p:txBody>
      </p:sp>
    </p:spTree>
    <p:extLst>
      <p:ext uri="{BB962C8B-B14F-4D97-AF65-F5344CB8AC3E}">
        <p14:creationId xmlns:p14="http://schemas.microsoft.com/office/powerpoint/2010/main" val="559368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s-CO" noProof="1" smtClean="0"/>
              <a:t>AngularJs</a:t>
            </a:r>
            <a:endParaRPr lang="es-CO" noProof="1"/>
          </a:p>
        </p:txBody>
      </p:sp>
      <p:sp>
        <p:nvSpPr>
          <p:cNvPr id="2" name="Text Placeholder 1"/>
          <p:cNvSpPr>
            <a:spLocks noGrp="1"/>
          </p:cNvSpPr>
          <p:nvPr>
            <p:ph sz="quarter" idx="10"/>
          </p:nvPr>
        </p:nvSpPr>
        <p:spPr>
          <a:xfrm>
            <a:off x="274390" y="1620253"/>
            <a:ext cx="11586683" cy="4780548"/>
          </a:xfrm>
        </p:spPr>
        <p:txBody>
          <a:bodyPr/>
          <a:lstStyle/>
          <a:p>
            <a:pPr>
              <a:buFont typeface="Arial" panose="020B0604020202020204" pitchFamily="34" charset="0"/>
              <a:buChar char="•"/>
            </a:pPr>
            <a:r>
              <a:rPr lang="en-US" sz="2400" u="sng" dirty="0">
                <a:latin typeface="Tahoma" panose="020B0604030504040204" pitchFamily="34" charset="0"/>
                <a:ea typeface="Tahoma" panose="020B0604030504040204" pitchFamily="34" charset="0"/>
                <a:cs typeface="Tahoma" panose="020B0604030504040204" pitchFamily="34" charset="0"/>
                <a:hlinkClick r:id="rId2"/>
              </a:rPr>
              <a:t>AngularJS</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es</a:t>
            </a:r>
            <a:r>
              <a:rPr lang="en-US" sz="2400" dirty="0">
                <a:latin typeface="Tahoma" panose="020B0604030504040204" pitchFamily="34" charset="0"/>
                <a:ea typeface="Tahoma" panose="020B0604030504040204" pitchFamily="34" charset="0"/>
                <a:cs typeface="Tahoma" panose="020B0604030504040204" pitchFamily="34" charset="0"/>
              </a:rPr>
              <a:t> un framework MVC de JavaScript para el </a:t>
            </a:r>
            <a:r>
              <a:rPr lang="en-US" sz="2400" dirty="0" err="1">
                <a:latin typeface="Tahoma" panose="020B0604030504040204" pitchFamily="34" charset="0"/>
                <a:ea typeface="Tahoma" panose="020B0604030504040204" pitchFamily="34" charset="0"/>
                <a:cs typeface="Tahoma" panose="020B0604030504040204" pitchFamily="34" charset="0"/>
              </a:rPr>
              <a:t>Desarrollo</a:t>
            </a:r>
            <a:r>
              <a:rPr lang="en-US" sz="2400" dirty="0">
                <a:latin typeface="Tahoma" panose="020B0604030504040204" pitchFamily="34" charset="0"/>
                <a:ea typeface="Tahoma" panose="020B0604030504040204" pitchFamily="34" charset="0"/>
                <a:cs typeface="Tahoma" panose="020B0604030504040204" pitchFamily="34" charset="0"/>
              </a:rPr>
              <a:t> Web Front End que </a:t>
            </a:r>
            <a:r>
              <a:rPr lang="en-US" sz="2400" dirty="0" err="1">
                <a:latin typeface="Tahoma" panose="020B0604030504040204" pitchFamily="34" charset="0"/>
                <a:ea typeface="Tahoma" panose="020B0604030504040204" pitchFamily="34" charset="0"/>
                <a:cs typeface="Tahoma" panose="020B0604030504040204" pitchFamily="34" charset="0"/>
              </a:rPr>
              <a:t>permite</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crear</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aplicaciones</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b="1" dirty="0">
                <a:latin typeface="Tahoma" panose="020B0604030504040204" pitchFamily="34" charset="0"/>
                <a:ea typeface="Tahoma" panose="020B0604030504040204" pitchFamily="34" charset="0"/>
                <a:cs typeface="Tahoma" panose="020B0604030504040204" pitchFamily="34" charset="0"/>
              </a:rPr>
              <a:t>SPA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i="1" dirty="0">
                <a:latin typeface="Tahoma" panose="020B0604030504040204" pitchFamily="34" charset="0"/>
                <a:ea typeface="Tahoma" panose="020B0604030504040204" pitchFamily="34" charset="0"/>
                <a:cs typeface="Tahoma" panose="020B0604030504040204" pitchFamily="34" charset="0"/>
              </a:rPr>
              <a:t>Single-Page Applications</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Entra</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dentro</a:t>
            </a:r>
            <a:r>
              <a:rPr lang="en-US" sz="2400" dirty="0">
                <a:latin typeface="Tahoma" panose="020B0604030504040204" pitchFamily="34" charset="0"/>
                <a:ea typeface="Tahoma" panose="020B0604030504040204" pitchFamily="34" charset="0"/>
                <a:cs typeface="Tahoma" panose="020B0604030504040204" pitchFamily="34" charset="0"/>
              </a:rPr>
              <a:t> de la </a:t>
            </a:r>
            <a:r>
              <a:rPr lang="en-US" sz="2400" dirty="0" err="1">
                <a:latin typeface="Tahoma" panose="020B0604030504040204" pitchFamily="34" charset="0"/>
                <a:ea typeface="Tahoma" panose="020B0604030504040204" pitchFamily="34" charset="0"/>
                <a:cs typeface="Tahoma" panose="020B0604030504040204" pitchFamily="34" charset="0"/>
              </a:rPr>
              <a:t>familia</a:t>
            </a:r>
            <a:r>
              <a:rPr lang="en-US" sz="2400" dirty="0">
                <a:latin typeface="Tahoma" panose="020B0604030504040204" pitchFamily="34" charset="0"/>
                <a:ea typeface="Tahoma" panose="020B0604030504040204" pitchFamily="34" charset="0"/>
                <a:cs typeface="Tahoma" panose="020B0604030504040204" pitchFamily="34" charset="0"/>
              </a:rPr>
              <a:t> de frameworks </a:t>
            </a:r>
            <a:r>
              <a:rPr lang="en-US" sz="2400" dirty="0" err="1">
                <a:latin typeface="Tahoma" panose="020B0604030504040204" pitchFamily="34" charset="0"/>
                <a:ea typeface="Tahoma" panose="020B0604030504040204" pitchFamily="34" charset="0"/>
                <a:cs typeface="Tahoma" panose="020B0604030504040204" pitchFamily="34" charset="0"/>
              </a:rPr>
              <a:t>como</a:t>
            </a:r>
            <a:r>
              <a:rPr lang="en-US" sz="2400" u="sng" dirty="0" err="1">
                <a:latin typeface="Tahoma" panose="020B0604030504040204" pitchFamily="34" charset="0"/>
                <a:ea typeface="Tahoma" panose="020B0604030504040204" pitchFamily="34" charset="0"/>
                <a:cs typeface="Tahoma" panose="020B0604030504040204" pitchFamily="34" charset="0"/>
                <a:hlinkClick r:id="rId3"/>
              </a:rPr>
              <a:t>BackboneJS</a:t>
            </a:r>
            <a:r>
              <a:rPr lang="en-US" sz="2400" dirty="0">
                <a:latin typeface="Tahoma" panose="020B0604030504040204" pitchFamily="34" charset="0"/>
                <a:ea typeface="Tahoma" panose="020B0604030504040204" pitchFamily="34" charset="0"/>
                <a:cs typeface="Tahoma" panose="020B0604030504040204" pitchFamily="34" charset="0"/>
              </a:rPr>
              <a:t> o </a:t>
            </a:r>
            <a:r>
              <a:rPr lang="en-US" sz="2400" u="sng" dirty="0" err="1">
                <a:latin typeface="Tahoma" panose="020B0604030504040204" pitchFamily="34" charset="0"/>
                <a:ea typeface="Tahoma" panose="020B0604030504040204" pitchFamily="34" charset="0"/>
                <a:cs typeface="Tahoma" panose="020B0604030504040204" pitchFamily="34" charset="0"/>
                <a:hlinkClick r:id="rId4"/>
              </a:rPr>
              <a:t>EmberJS</a:t>
            </a:r>
            <a:r>
              <a:rPr lang="en-US" sz="2400" dirty="0">
                <a:latin typeface="Tahoma" panose="020B0604030504040204" pitchFamily="34" charset="0"/>
                <a:ea typeface="Tahoma" panose="020B0604030504040204" pitchFamily="34" charset="0"/>
                <a:cs typeface="Tahoma" panose="020B0604030504040204" pitchFamily="34" charset="0"/>
              </a:rPr>
              <a:t>.</a:t>
            </a:r>
            <a:endParaRPr lang="es-CO" sz="2800" noProof="1" smtClean="0">
              <a:latin typeface="Tahoma" panose="020B0604030504040204" pitchFamily="34" charset="0"/>
              <a:ea typeface="Tahoma" panose="020B0604030504040204" pitchFamily="34" charset="0"/>
              <a:cs typeface="Tahoma" panose="020B0604030504040204" pitchFamily="34" charset="0"/>
            </a:endParaRPr>
          </a:p>
        </p:txBody>
      </p:sp>
      <p:pic>
        <p:nvPicPr>
          <p:cNvPr id="1026" name="Picture 2" descr="http://cdn-prod.portlandwebworks.com/sites/default/files/angular-3.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21365" y="3267151"/>
            <a:ext cx="3892731" cy="2859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1703997"/>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s-CO" noProof="1"/>
              <a:t>Application Insights</a:t>
            </a:r>
            <a:endParaRPr lang="en-US" dirty="0"/>
          </a:p>
        </p:txBody>
      </p:sp>
    </p:spTree>
    <p:extLst>
      <p:ext uri="{BB962C8B-B14F-4D97-AF65-F5344CB8AC3E}">
        <p14:creationId xmlns:p14="http://schemas.microsoft.com/office/powerpoint/2010/main" val="3044697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s-CO" noProof="1" smtClean="0"/>
              <a:t>Application Insights</a:t>
            </a:r>
            <a:endParaRPr lang="es-CO" noProof="1"/>
          </a:p>
        </p:txBody>
      </p:sp>
      <p:sp>
        <p:nvSpPr>
          <p:cNvPr id="2" name="Text Placeholder 1"/>
          <p:cNvSpPr>
            <a:spLocks noGrp="1"/>
          </p:cNvSpPr>
          <p:nvPr>
            <p:ph sz="quarter" idx="10"/>
          </p:nvPr>
        </p:nvSpPr>
        <p:spPr>
          <a:xfrm>
            <a:off x="274390" y="1533832"/>
            <a:ext cx="11586683" cy="4866969"/>
          </a:xfrm>
        </p:spPr>
        <p:txBody>
          <a:bodyPr/>
          <a:lstStyle/>
          <a:p>
            <a:r>
              <a:rPr lang="es-ES" sz="2400" dirty="0">
                <a:latin typeface="Tahoma" panose="020B0604030504040204" pitchFamily="34" charset="0"/>
                <a:ea typeface="Tahoma" panose="020B0604030504040204" pitchFamily="34" charset="0"/>
                <a:cs typeface="Tahoma" panose="020B0604030504040204" pitchFamily="34" charset="0"/>
              </a:rPr>
              <a:t>Detecte problemas, resuelva problemas y mejore continuamente sus aplicaciones. Diagnostique rápidamente cualquier problema en su aplicación activa. Sepa lo que sus usuarios hacen con ella.</a:t>
            </a:r>
          </a:p>
          <a:p>
            <a:r>
              <a:rPr lang="es-ES" sz="2400" dirty="0" smtClean="0">
                <a:latin typeface="Tahoma" panose="020B0604030504040204" pitchFamily="34" charset="0"/>
                <a:ea typeface="Tahoma" panose="020B0604030504040204" pitchFamily="34" charset="0"/>
                <a:cs typeface="Tahoma" panose="020B0604030504040204" pitchFamily="34" charset="0"/>
              </a:rPr>
              <a:t>Actualmente </a:t>
            </a:r>
            <a:r>
              <a:rPr lang="es-ES" sz="2400" dirty="0">
                <a:latin typeface="Tahoma" panose="020B0604030504040204" pitchFamily="34" charset="0"/>
                <a:ea typeface="Tahoma" panose="020B0604030504040204" pitchFamily="34" charset="0"/>
                <a:cs typeface="Tahoma" panose="020B0604030504040204" pitchFamily="34" charset="0"/>
              </a:rPr>
              <a:t>se admiten aplicaciones de iOS, Android y Windows; aplicaciones web de J2EE y ASP.NET, y servicios de WCF. Las aplicaciones web se pueden ejecutar en </a:t>
            </a:r>
            <a:r>
              <a:rPr lang="es-ES" sz="2400" dirty="0" err="1">
                <a:latin typeface="Tahoma" panose="020B0604030504040204" pitchFamily="34" charset="0"/>
                <a:ea typeface="Tahoma" panose="020B0604030504040204" pitchFamily="34" charset="0"/>
                <a:cs typeface="Tahoma" panose="020B0604030504040204" pitchFamily="34" charset="0"/>
              </a:rPr>
              <a:t>Azure</a:t>
            </a:r>
            <a:r>
              <a:rPr lang="es-ES" sz="2400" dirty="0">
                <a:latin typeface="Tahoma" panose="020B0604030504040204" pitchFamily="34" charset="0"/>
                <a:ea typeface="Tahoma" panose="020B0604030504040204" pitchFamily="34" charset="0"/>
                <a:cs typeface="Tahoma" panose="020B0604030504040204" pitchFamily="34" charset="0"/>
              </a:rPr>
              <a:t> o en sus propios servidores locales. El SDK de JavaScript se ejecuta en cualquier página web.</a:t>
            </a:r>
          </a:p>
        </p:txBody>
      </p:sp>
    </p:spTree>
    <p:extLst>
      <p:ext uri="{BB962C8B-B14F-4D97-AF65-F5344CB8AC3E}">
        <p14:creationId xmlns:p14="http://schemas.microsoft.com/office/powerpoint/2010/main" val="403384549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s-CO" noProof="1" smtClean="0"/>
              <a:t>Application Insights</a:t>
            </a:r>
            <a:endParaRPr lang="es-CO" noProof="1"/>
          </a:p>
        </p:txBody>
      </p:sp>
      <p:pic>
        <p:nvPicPr>
          <p:cNvPr id="3074" name="Picture 2" descr="http://az648995.vo.msecnd.net/win/2015/04/VS10.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24358" y="1445343"/>
            <a:ext cx="9215469" cy="518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0698599"/>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schemas.microsoft.com/office/infopath/2007/PartnerControls"/>
    <ds:schemaRef ds:uri="http://purl.org/dc/elements/1.1/"/>
    <ds:schemaRef ds:uri="http://www.w3.org/XML/1998/namespace"/>
    <ds:schemaRef ds:uri="http://schemas.microsoft.com/office/2006/documentManagement/types"/>
    <ds:schemaRef ds:uri="http://schemas.microsoft.com/office/2006/metadata/properties"/>
    <ds:schemaRef ds:uri="http://purl.org/dc/terms/"/>
    <ds:schemaRef ds:uri="http://schemas.openxmlformats.org/package/2006/metadata/core-properties"/>
    <ds:schemaRef ds:uri="fee586e5-3c92-48eb-9898-42915e590ada"/>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AzureEvent</Template>
  <TotalTime>496</TotalTime>
  <Words>138</Words>
  <Application>Microsoft Office PowerPoint</Application>
  <PresentationFormat>Panorámica</PresentationFormat>
  <Paragraphs>29</Paragraphs>
  <Slides>11</Slides>
  <Notes>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11</vt:i4>
      </vt:variant>
    </vt:vector>
  </HeadingPairs>
  <TitlesOfParts>
    <vt:vector size="18" baseType="lpstr">
      <vt:lpstr>Arial</vt:lpstr>
      <vt:lpstr>Calibri</vt:lpstr>
      <vt:lpstr>Segoe UI</vt:lpstr>
      <vt:lpstr>Segoe UI Light</vt:lpstr>
      <vt:lpstr>Tahoma</vt:lpstr>
      <vt:lpstr>Wingdings</vt:lpstr>
      <vt:lpstr>1_Azure Event</vt:lpstr>
      <vt:lpstr>Azure Cloudcamp</vt:lpstr>
      <vt:lpstr>Contacto</vt:lpstr>
      <vt:lpstr>El Repositorio</vt:lpstr>
      <vt:lpstr>ASP.NET MVC 5</vt:lpstr>
      <vt:lpstr>Angular Js</vt:lpstr>
      <vt:lpstr>AngularJs</vt:lpstr>
      <vt:lpstr>Application Insights</vt:lpstr>
      <vt:lpstr>Application Insights</vt:lpstr>
      <vt:lpstr>Application Insights</vt:lpstr>
      <vt:lpstr>¿Listos para el Lab?</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Andres Londoño</cp:lastModifiedBy>
  <cp:revision>34</cp:revision>
  <cp:lastPrinted>2014-03-26T17:46:13Z</cp:lastPrinted>
  <dcterms:created xsi:type="dcterms:W3CDTF">2015-04-24T22:03:05Z</dcterms:created>
  <dcterms:modified xsi:type="dcterms:W3CDTF">2016-02-13T13:48:22Z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